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9"/>
  </p:notesMasterIdLst>
  <p:sldIdLst>
    <p:sldId id="439" r:id="rId3"/>
    <p:sldId id="370" r:id="rId4"/>
    <p:sldId id="438" r:id="rId5"/>
    <p:sldId id="440" r:id="rId6"/>
    <p:sldId id="441" r:id="rId7"/>
    <p:sldId id="44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60" d="100"/>
          <a:sy n="60" d="100"/>
        </p:scale>
        <p:origin x="84" y="8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94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Cboe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Global Indices, ICE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BofAML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Merrill Lynch Option Volatility Estimate for interest rates (MOVE Index) is a yield curve weighted index of the normalised implied volatility on one-month US Treasury options of several different tenors.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The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Cboe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Volatility Index (VIX Index) is an index that measures US equity market volatility, derived from the prices of S&amp;P 500 index options with expirations within the next 30 days.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(c) Mean and standard deviation calculated using data from 2002 to 2024.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Datastream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from LSEG, ICE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BofAML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PitchBook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Data, Inc.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Risk premia data are a percentile of a three-day rolling average (except for leveraged loan (LL) spreads, which are a percentile of a monthly average). Percentiles are calculated from 1998 for investment-grade spreads and high-yield bond spreads, from 2008 for LL spreads and from 2006 for excess cyclically adjusted price-to-earnings (CAPE) yields. Data updated to 26 June 2025 apart from LL which is to 20 June 2025. Investment-grade spreads are adjusted for changes in credit quality and duration. All data are daily except for LL spreads which are weekly.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850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B7688-D2BD-21CC-767A-C94840C50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CCB3CB-7AA2-8625-186B-3748E1376C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6DE6B4-A2D2-10D2-3ED1-72BDD27732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and Bank calculations.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19D80-53C9-CCF4-3B29-6B3AB3C031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010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F76F0-CEEB-AA5A-8ABE-0159C5364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CC259-96AE-EA50-48D8-D74B6CE28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2C150C-F19A-E69C-BC38-6B45B0C2E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Sterling Money Market Data (SMMD), and Bank calculations.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DF1488-E0F0-9EB2-337F-93784AA976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128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90C2-123F-F375-F90D-D0752E34C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65F2FF-32B3-BD07-0DD5-3580C4721B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42DACD-9A3C-79C8-2C7E-EEA162CC8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FCA MiFID II,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10-year gilt illiquidity index is constructed using the first principal component of five liquidity measures, including some based on transaction data. The five measures included are: price impact (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Amihud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); trading cost estimate (Roll); price dispersion; bid-offer; and yield curve noise. </a:t>
            </a: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is updated to 20 June 2025.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A6BDA-6410-3120-9972-61A810BAC3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021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chart11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5.png"/><Relationship Id="rId5" Type="http://schemas.openxmlformats.org/officeDocument/2006/relationships/hyperlink" Target="#chart11c"/><Relationship Id="rId4" Type="http://schemas.openxmlformats.org/officeDocument/2006/relationships/hyperlink" Target="#chart11b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6.png"/><Relationship Id="rId4" Type="http://schemas.openxmlformats.org/officeDocument/2006/relationships/hyperlink" Target="#chart12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#chart14a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Section 1. Developments in Financial markets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363533" y="208629"/>
            <a:ext cx="11299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1.1: Market uncertainty spiked in April before declining towards recent averages </a:t>
            </a:r>
            <a:b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Daily Z-scores (number of standard deviations from the mean) of the MOVE and VIX indices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 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 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Chart showing the number of standard deviations from the mean (Z-score) for selected measures of market-implied uncertainty.">
            <a:extLst>
              <a:ext uri="{FF2B5EF4-FFF2-40B4-BE49-F238E27FC236}">
                <a16:creationId xmlns:a16="http://schemas.microsoft.com/office/drawing/2014/main" id="{8B1F8F47-91D3-2145-F49E-66777205CA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19" y="1949164"/>
            <a:ext cx="10265562" cy="470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B2568C-347C-CB93-0744-0B2ED4ACD489}"/>
              </a:ext>
            </a:extLst>
          </p:cNvPr>
          <p:cNvSpPr txBox="1"/>
          <p:nvPr/>
        </p:nvSpPr>
        <p:spPr>
          <a:xfrm>
            <a:off x="224590" y="232611"/>
            <a:ext cx="11758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1.2: Valuations for a range of risky assets are back near historically stretched levels</a:t>
            </a:r>
            <a:b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Following Current level of selected risk premia as a percentile of their historical distribution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 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</a:t>
            </a: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, compared to levels at the 2024 Q4 FPC policy meeting 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Chart showing dots representing the value of risk premia as a percentile of their historical across a range of US, Europe, and UK risky assets.">
            <a:extLst>
              <a:ext uri="{FF2B5EF4-FFF2-40B4-BE49-F238E27FC236}">
                <a16:creationId xmlns:a16="http://schemas.microsoft.com/office/drawing/2014/main" id="{3E824BCE-2A78-1E25-7367-FDA770FBB3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472" y="1998090"/>
            <a:ext cx="7373170" cy="462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39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433051B8-B8A4-C9FD-4DE9-96EA1AACE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0E8762F-C04B-4E5F-CF0E-43F88602AD57}"/>
              </a:ext>
            </a:extLst>
          </p:cNvPr>
          <p:cNvSpPr txBox="1"/>
          <p:nvPr/>
        </p:nvSpPr>
        <p:spPr>
          <a:xfrm>
            <a:off x="336884" y="241286"/>
            <a:ext cx="115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1.3: Typical US asset correlations with the dollar have shifted since February 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60-day rolling correlation of (</a:t>
            </a:r>
            <a:r>
              <a:rPr lang="en-GB" sz="2400" dirty="0" err="1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i</a:t>
            </a: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 selected US equity indices, and (ii) the 10-year US Treasury yield, against the US Dollar index (DXY), the value of the dollar against selected G10 peers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2" name="Picture 1" descr="Chart showing dots representing the value of risk premia as a percentile of their historical across a range of US, Europe, and UK risky assets.">
            <a:extLst>
              <a:ext uri="{FF2B5EF4-FFF2-40B4-BE49-F238E27FC236}">
                <a16:creationId xmlns:a16="http://schemas.microsoft.com/office/drawing/2014/main" id="{896C900F-6446-F937-7393-163F375318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718" y="2277979"/>
            <a:ext cx="9249198" cy="43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22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AB03E-08F8-FEDE-DCD8-9A91FE004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D53F40A-32FB-BC08-3084-2067E6F192F8}"/>
              </a:ext>
            </a:extLst>
          </p:cNvPr>
          <p:cNvSpPr txBox="1"/>
          <p:nvPr/>
        </p:nvSpPr>
        <p:spPr>
          <a:xfrm>
            <a:off x="475829" y="337620"/>
            <a:ext cx="10726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1.4: Gilt repo rates traded within recent ranges, supporting the functioning of the cash gilt market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Weighted average overnight centrally cleared general collateral (GC) repo spread to Bank Rate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Chart showing the level of overnight general collateral gilt repo rates as a spread to Bank Rate.">
            <a:extLst>
              <a:ext uri="{FF2B5EF4-FFF2-40B4-BE49-F238E27FC236}">
                <a16:creationId xmlns:a16="http://schemas.microsoft.com/office/drawing/2014/main" id="{411A4F13-2FD1-21AA-8C66-E8BF7D525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03" y="2243873"/>
            <a:ext cx="11204847" cy="416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02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5AE08-6671-BD34-E31D-26F1A7CE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B97D8DC-7554-24A7-F702-4AB3B39388F9}"/>
              </a:ext>
            </a:extLst>
          </p:cNvPr>
          <p:cNvSpPr txBox="1"/>
          <p:nvPr/>
        </p:nvSpPr>
        <p:spPr>
          <a:xfrm>
            <a:off x="732503" y="449834"/>
            <a:ext cx="10726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1.5: Gilt market liquidity declined only moderately as volatility in gilt yields rose in early April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10-year gilt illiquidity index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</a:t>
            </a: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 relative to 10-year gilt realised volatility (10-day rolling measure)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Chart showing the relationship between illiquidity and realised volatility for the 10-year yield.">
            <a:extLst>
              <a:ext uri="{FF2B5EF4-FFF2-40B4-BE49-F238E27FC236}">
                <a16:creationId xmlns:a16="http://schemas.microsoft.com/office/drawing/2014/main" id="{9803FD46-35FB-1EAF-53F3-9A3ACA30AF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66" y="2327950"/>
            <a:ext cx="9756668" cy="428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01832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ppt/theme/themeOverride2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1092</TotalTime>
  <Words>579</Words>
  <Application>Microsoft Office PowerPoint</Application>
  <PresentationFormat>Widescreen</PresentationFormat>
  <Paragraphs>18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Gothic</vt:lpstr>
      <vt:lpstr>Arial</vt:lpstr>
      <vt:lpstr>Calibri</vt:lpstr>
      <vt:lpstr>Century Gothic</vt:lpstr>
      <vt:lpstr>Bank LINKS Template</vt:lpstr>
      <vt:lpstr>1_Bank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Horton, Rebecca</cp:lastModifiedBy>
  <cp:revision>262</cp:revision>
  <dcterms:created xsi:type="dcterms:W3CDTF">2019-04-05T13:20:41Z</dcterms:created>
  <dcterms:modified xsi:type="dcterms:W3CDTF">2025-07-08T15:19:24Z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2024-06-18T12:35:43Z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d2758ade-7bd9-4e01-bad7-2c2fc0b71394</vt:lpwstr>
  </property>
  <property fmtid="{D5CDD505-2E9C-101B-9397-08002B2CF9AE}" pid="13" name="MSIP_Label_7020817f-35a1-46f5-8886-e0d7225f8c08_ContentBits">
    <vt:lpwstr>5</vt:lpwstr>
  </property>
</Properties>
</file>